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80" r:id="rId11"/>
    <p:sldId id="267" r:id="rId12"/>
    <p:sldId id="269" r:id="rId13"/>
    <p:sldId id="268" r:id="rId14"/>
    <p:sldId id="270" r:id="rId15"/>
    <p:sldId id="263" r:id="rId16"/>
    <p:sldId id="271" r:id="rId17"/>
    <p:sldId id="273" r:id="rId18"/>
    <p:sldId id="274" r:id="rId19"/>
    <p:sldId id="275" r:id="rId20"/>
    <p:sldId id="276" r:id="rId21"/>
    <p:sldId id="284" r:id="rId22"/>
    <p:sldId id="285" r:id="rId23"/>
    <p:sldId id="283" r:id="rId24"/>
    <p:sldId id="281" r:id="rId25"/>
    <p:sldId id="282" r:id="rId26"/>
    <p:sldId id="279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5601" autoAdjust="0"/>
  </p:normalViewPr>
  <p:slideViewPr>
    <p:cSldViewPr snapToGrid="0">
      <p:cViewPr varScale="1">
        <p:scale>
          <a:sx n="45" d="100"/>
          <a:sy n="45" d="100"/>
        </p:scale>
        <p:origin x="162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A545BE83-49F7-4A05-9380-4A4BE5D284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EC7098-4A6C-4296-8CFD-1F9DCFC9E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498E9-11D3-4941-924F-64D1FB324D4C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0787933-B964-46E2-A49D-3E219043C0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C5CF41D-39BA-4A80-8130-62DC42A91E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6A8F6-F611-44A4-9A61-F5FBDC36A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797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A0B1-B0D0-428C-A612-D61E8E17B944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308E-CFB6-452F-A53C-11D3CCADFE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43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/>
              <a:t>My goal in this lecture : Learning sampling based motion planning. (efficient in high dimension env. MANY paper RRT variation)</a:t>
            </a:r>
          </a:p>
          <a:p>
            <a:r>
              <a:rPr lang="en-US" altLang="ko-KR" sz="1200" dirty="0"/>
              <a:t>I hope to introduce to you 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C308E-CFB6-452F-A53C-11D3CCADFE8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83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나중에</a:t>
            </a:r>
            <a:endParaRPr lang="en-US" altLang="ko-KR" dirty="0"/>
          </a:p>
          <a:p>
            <a:r>
              <a:rPr lang="en-US" altLang="ko-KR" dirty="0"/>
              <a:t>So our question is, why they use RRT?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C308E-CFB6-452F-A53C-11D3CCADFE8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50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C308E-CFB6-452F-A53C-11D3CCADFE8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83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C308E-CFB6-452F-A53C-11D3CCADFE8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64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C308E-CFB6-452F-A53C-11D3CCADFE8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75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D88D1A-DE06-4B55-AB2E-9F571759F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8AD9AEE-717A-4DC7-9B10-DC1E9EC2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2F7FC7-A45B-4CE7-B300-A3BAD9F7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8FA-ABDC-4854-A674-A1866AF64903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7C2D3E-318F-4E97-ADDB-AB54CC35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176485-C9B9-46D0-B82B-58975809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23812"/>
            <a:ext cx="2057400" cy="365125"/>
          </a:xfrm>
        </p:spPr>
        <p:txBody>
          <a:bodyPr/>
          <a:lstStyle>
            <a:lvl1pPr>
              <a:defRPr sz="2000"/>
            </a:lvl1pPr>
          </a:lstStyle>
          <a:p>
            <a:fld id="{C30A7CD2-F873-4D32-A964-4408FFC1AF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631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481CAB-84DA-4BDA-B4B1-2B4C559C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2B8219D-A88A-4FBD-AD51-BD172ECC7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118DC-D956-46F6-91B8-714B4528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3F7A-6111-4199-9787-3634AF97B414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9A8D6F-33C4-44AC-88FC-E411D4E0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6BB69A-0187-490F-AD8D-C4D69BB5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9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BDFAF1B-C47F-4244-94FC-2FAF4F156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564B50-959D-403F-8645-918F1FEB2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652302-B0A4-4F81-B3D5-DF01A942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0756-76BE-4428-85C2-9A2D96F65602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C313BB-60FF-4318-9FE7-A202CE40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B651CA-133C-4163-B468-4291026E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21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49800C-88FF-4ADD-AA80-39F1ABA6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6B1A3F-32EC-45C0-B5BC-B62C5AE85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4B1155-D0A4-44A7-99C4-9E643BCC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0E2F-3C56-4284-A61D-A91058855B91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AFD3D5-8E4F-41D5-AC20-0887220A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E98AB7-DD3C-4F36-94D9-B04BCDCB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3175"/>
            <a:ext cx="2057400" cy="365125"/>
          </a:xfrm>
        </p:spPr>
        <p:txBody>
          <a:bodyPr/>
          <a:lstStyle>
            <a:lvl1pPr>
              <a:defRPr sz="2000"/>
            </a:lvl1pPr>
          </a:lstStyle>
          <a:p>
            <a:fld id="{C30A7CD2-F873-4D32-A964-4408FFC1AF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8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026DCA-CCBA-4554-A0E3-4607D554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026D06-8128-4A2F-8AF6-1559EB79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D2209D-CD66-4057-AB06-15362739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B175-481D-448B-9748-5F6A4EEF0A19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3E973F-B2E7-4678-86BF-DFA65C6A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14C2A0-078E-488E-88DC-BB5FFBC2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36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E97EB7-AD3A-4F0D-B7F4-D161F903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75577F-CEAC-4EBA-828B-19B68DEC4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11EFD28-127B-4FCC-8584-CF48E1629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4EAF24-FDE6-4DF8-A6FF-1ED8991B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04C9-6BF9-4765-848C-980B15C1A6D2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4E9A11-1DC0-4158-80ED-BCDA5CDF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20F8BA-A4AF-4826-9B2E-AB73ADC9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9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48EFCE-2360-4BB3-97A5-8C6C17BD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5B3E19-57AB-4FDD-B537-DAF16DC33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023A5F-04CB-465A-ACB2-B69343DBE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485CA02-4129-41C6-B45B-1171F0059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8CB064-602A-4170-850C-CC8538AE9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0C7D10E-B556-4FC8-AA86-A978ABC5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6A5A-C301-4052-9EB4-798FEA35D944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D0EC26C-B01E-4FCC-B036-854F0F63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958E0BA-7CDE-4413-BA87-523A83FA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35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0A7E54-21AF-4C5B-AE8D-A4A9FD5B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97C270B-01A7-42E8-8AF8-D03E8237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B127-1E76-4AA4-A2E6-7B58E96AC996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D98E0D9-63B3-4ACF-9BB4-4DA26644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1CB16F-3BFE-4064-A4F3-5B2849B5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93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427618-DAA0-4F7E-B63D-E44D40BA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C8B9-1193-4EA7-B963-02F638FCDDED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03ACBE4-3F47-4F82-97A0-C842566D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E35610-0E3F-45B5-B3B2-262BFFF3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43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B5013C-3EDE-4A59-AD9F-068199AA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C355F4-EB82-4BD4-B6EE-387C6617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8A8644-891D-4077-822B-BEF6823B8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9EBDC0-7881-44D7-BDE7-9B56F7F4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C4F3-97E9-42B0-9D31-3FFBE0093E2C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3BCEE3-9E56-43A5-8FD1-47409FA5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9FC4F2-7008-4C12-9380-DC02799DF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82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E2A5A3-3641-4C6E-A8FB-BFC59F9E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903BBB4-2830-4DD9-BDB8-97905A3F1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E85C87-CB09-4EEA-A13C-9AAC91C38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0BAD70-A11B-491A-9BEA-AF29315F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7FBD-A165-4AF5-90CF-02B356274CB5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F8AB31-A2C4-4A2F-9189-122E9F53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3E1A277-8B75-456E-B546-9615994B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71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24AA002-B7A3-4880-A19E-76D58FF8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369CC8-68E5-4FCF-957B-4DAB8D1F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308D9C-E21B-42D9-8807-25DA9FB98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709E-9070-4B05-B248-D4BE01FCF9F9}" type="datetime1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AEDA08-26D9-453B-9348-39F7DDA33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ECFBC-6B16-4C66-A7F3-17C8E1D9C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3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7CD2-F873-4D32-A964-4408FFC1AF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68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5pHSIJTdhY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D1CBD6-C410-4254-972C-04DAC502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60433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altLang="ko-KR" sz="4400" dirty="0"/>
              <a:t>Sampling based Motion Planning</a:t>
            </a:r>
            <a:br>
              <a:rPr lang="en-US" altLang="ko-KR" sz="4400" dirty="0"/>
            </a:br>
            <a:r>
              <a:rPr lang="en-US" altLang="ko-KR" sz="3600" dirty="0"/>
              <a:t>Implementation &amp; Variation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576AE47-CAC1-449D-B26F-03831DECE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535293"/>
            <a:ext cx="7772400" cy="951108"/>
          </a:xfrm>
        </p:spPr>
        <p:txBody>
          <a:bodyPr>
            <a:normAutofit/>
          </a:bodyPr>
          <a:lstStyle/>
          <a:p>
            <a:pPr algn="r"/>
            <a:r>
              <a:rPr lang="en-US" altLang="ko-KR" sz="2000" dirty="0"/>
              <a:t>20193300</a:t>
            </a:r>
          </a:p>
          <a:p>
            <a:pPr algn="r"/>
            <a:r>
              <a:rPr lang="en-US" altLang="ko-KR" sz="2000" dirty="0"/>
              <a:t>Hyunki Seong</a:t>
            </a:r>
            <a:endParaRPr lang="ko-KR" altLang="en-US" sz="20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8A92A6C-E46A-4C4A-8024-EBE3DF76CF12}"/>
              </a:ext>
            </a:extLst>
          </p:cNvPr>
          <p:cNvSpPr/>
          <p:nvPr/>
        </p:nvSpPr>
        <p:spPr>
          <a:xfrm>
            <a:off x="342900" y="3835854"/>
            <a:ext cx="8458200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8338D0-72FC-4E66-99A5-12442715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97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1F90DA8-91A5-4961-AB1F-308E2F410732}"/>
              </a:ext>
            </a:extLst>
          </p:cNvPr>
          <p:cNvSpPr/>
          <p:nvPr/>
        </p:nvSpPr>
        <p:spPr>
          <a:xfrm>
            <a:off x="457200" y="1719972"/>
            <a:ext cx="3464560" cy="13280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2. RRT Exploration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200" y="1194282"/>
            <a:ext cx="8356862" cy="71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Methodology – Frontier Detector</a:t>
            </a:r>
            <a:endParaRPr lang="ko-KR" altLang="en-US" sz="28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4A1F1A1-5123-48D5-ACD0-4723F3983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44" t="43775" r="7110" b="26051"/>
          <a:stretch/>
        </p:blipFill>
        <p:spPr>
          <a:xfrm>
            <a:off x="588325" y="1871428"/>
            <a:ext cx="3228846" cy="1066800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3B8D7869-2A06-4F62-BDCD-898910371F55}"/>
              </a:ext>
            </a:extLst>
          </p:cNvPr>
          <p:cNvSpPr/>
          <p:nvPr/>
        </p:nvSpPr>
        <p:spPr>
          <a:xfrm>
            <a:off x="841343" y="1871429"/>
            <a:ext cx="835057" cy="7907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94A4DA1-DC58-4688-9D2F-348FE894EB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02" t="35003" r="19408" b="17252"/>
          <a:stretch/>
        </p:blipFill>
        <p:spPr>
          <a:xfrm>
            <a:off x="588325" y="3116852"/>
            <a:ext cx="3228846" cy="3172786"/>
          </a:xfrm>
          <a:prstGeom prst="rect">
            <a:avLst/>
          </a:prstGeom>
        </p:spPr>
      </p:pic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D38E8CFB-5F02-4259-9304-6C9CBE281D1A}"/>
              </a:ext>
            </a:extLst>
          </p:cNvPr>
          <p:cNvSpPr txBox="1">
            <a:spLocks/>
          </p:cNvSpPr>
          <p:nvPr/>
        </p:nvSpPr>
        <p:spPr>
          <a:xfrm>
            <a:off x="4384043" y="1630553"/>
            <a:ext cx="4711146" cy="4562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2000" b="1" dirty="0"/>
              <a:t>Local detector</a:t>
            </a:r>
          </a:p>
          <a:p>
            <a:pPr marL="452628" indent="-342900">
              <a:lnSpc>
                <a:spcPct val="100000"/>
              </a:lnSpc>
              <a:buFontTx/>
              <a:buChar char="-"/>
            </a:pPr>
            <a:r>
              <a:rPr lang="en-US" altLang="ko-KR" sz="2000" dirty="0">
                <a:solidFill>
                  <a:srgbClr val="0070C0"/>
                </a:solidFill>
              </a:rPr>
              <a:t>Pros: </a:t>
            </a:r>
            <a:r>
              <a:rPr lang="en-US" altLang="ko-KR" sz="2000" dirty="0"/>
              <a:t>Allow detection of frontier points quicker</a:t>
            </a:r>
          </a:p>
          <a:p>
            <a:pPr marL="452628" indent="-342900">
              <a:lnSpc>
                <a:spcPct val="100000"/>
              </a:lnSpc>
              <a:buFontTx/>
              <a:buChar char="-"/>
            </a:pPr>
            <a:r>
              <a:rPr lang="en-US" altLang="ko-KR" sz="2000" dirty="0">
                <a:solidFill>
                  <a:srgbClr val="FF0000"/>
                </a:solidFill>
              </a:rPr>
              <a:t>Cons: </a:t>
            </a:r>
            <a:r>
              <a:rPr lang="en-US" altLang="ko-KR" sz="2000" dirty="0"/>
              <a:t>Hard to detect points far from robot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altLang="ko-KR" sz="2000" b="1" dirty="0"/>
              <a:t>Global detector</a:t>
            </a:r>
          </a:p>
          <a:p>
            <a:pPr marL="452628" indent="-342900">
              <a:lnSpc>
                <a:spcPct val="100000"/>
              </a:lnSpc>
              <a:buFontTx/>
              <a:buChar char="-"/>
            </a:pPr>
            <a:r>
              <a:rPr lang="en-US" altLang="ko-KR" sz="2000" dirty="0">
                <a:solidFill>
                  <a:srgbClr val="0070C0"/>
                </a:solidFill>
              </a:rPr>
              <a:t>Pros: </a:t>
            </a:r>
            <a:r>
              <a:rPr lang="en-US" altLang="ko-KR" sz="2000" dirty="0"/>
              <a:t>Make sure to detect points which are far from robot</a:t>
            </a:r>
          </a:p>
          <a:p>
            <a:pPr marL="452628" indent="-342900">
              <a:lnSpc>
                <a:spcPct val="100000"/>
              </a:lnSpc>
              <a:buFontTx/>
              <a:buChar char="-"/>
            </a:pPr>
            <a:r>
              <a:rPr lang="en-US" altLang="ko-KR" sz="2000" dirty="0">
                <a:solidFill>
                  <a:srgbClr val="FF0000"/>
                </a:solidFill>
              </a:rPr>
              <a:t>Cons: </a:t>
            </a:r>
            <a:r>
              <a:rPr lang="en-US" altLang="ko-KR" sz="2000" dirty="0"/>
              <a:t>Bigger tree, Slower exploring (num. of tree vertices increase)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5E13A73-6645-4F34-898C-79F5B7394104}"/>
              </a:ext>
            </a:extLst>
          </p:cNvPr>
          <p:cNvSpPr/>
          <p:nvPr/>
        </p:nvSpPr>
        <p:spPr>
          <a:xfrm>
            <a:off x="0" y="6611779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113AE-B049-4433-80AB-6B3106553D7C}"/>
              </a:ext>
            </a:extLst>
          </p:cNvPr>
          <p:cNvSpPr txBox="1"/>
          <p:nvPr/>
        </p:nvSpPr>
        <p:spPr>
          <a:xfrm>
            <a:off x="37708" y="6251931"/>
            <a:ext cx="4340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- RRT for detecting frontier points -</a:t>
            </a:r>
            <a:endParaRPr lang="ko-KR" altLang="en-US" sz="15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986B51A-B351-4E7C-8774-270C89BB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CDE776A-3084-4330-B51F-7F78B0064532}"/>
              </a:ext>
            </a:extLst>
          </p:cNvPr>
          <p:cNvSpPr/>
          <p:nvPr/>
        </p:nvSpPr>
        <p:spPr>
          <a:xfrm>
            <a:off x="4572000" y="5626982"/>
            <a:ext cx="4433104" cy="804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“Complement one another so that frontier detection is as fast as possible.”</a:t>
            </a:r>
          </a:p>
        </p:txBody>
      </p:sp>
    </p:spTree>
    <p:extLst>
      <p:ext uri="{BB962C8B-B14F-4D97-AF65-F5344CB8AC3E}">
        <p14:creationId xmlns:p14="http://schemas.microsoft.com/office/powerpoint/2010/main" val="351744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2. RRT Exploration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200" y="1194282"/>
            <a:ext cx="8356862" cy="71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Methodology –Task allocator</a:t>
            </a:r>
            <a:endParaRPr lang="ko-KR" altLang="en-US" sz="2800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CC42B054-192A-4406-8886-EF4646DE8934}"/>
              </a:ext>
            </a:extLst>
          </p:cNvPr>
          <p:cNvSpPr txBox="1">
            <a:spLocks/>
          </p:cNvSpPr>
          <p:nvPr/>
        </p:nvSpPr>
        <p:spPr>
          <a:xfrm>
            <a:off x="4338686" y="1874411"/>
            <a:ext cx="4380897" cy="432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2000" dirty="0"/>
              <a:t>Considering</a:t>
            </a:r>
            <a:endParaRPr lang="en-US" altLang="ko-KR" sz="2000" b="1" dirty="0"/>
          </a:p>
          <a:p>
            <a:pPr marL="109728" indent="0">
              <a:lnSpc>
                <a:spcPct val="130000"/>
              </a:lnSpc>
              <a:buNone/>
            </a:pPr>
            <a:r>
              <a:rPr lang="en-US" altLang="ko-KR" sz="2000" b="1" dirty="0"/>
              <a:t>Navigation cost (N)</a:t>
            </a:r>
          </a:p>
          <a:p>
            <a:pPr marL="452628" indent="-342900">
              <a:lnSpc>
                <a:spcPct val="100000"/>
              </a:lnSpc>
              <a:buFontTx/>
              <a:buChar char="-"/>
            </a:pPr>
            <a:r>
              <a:rPr lang="en-US" altLang="ko-KR" sz="2000" dirty="0"/>
              <a:t>Expected distance from robot to a frontier point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altLang="ko-KR" sz="2000" b="1" dirty="0"/>
              <a:t>Information gain (I)</a:t>
            </a:r>
          </a:p>
          <a:p>
            <a:pPr marL="452628" indent="-342900">
              <a:lnSpc>
                <a:spcPct val="100000"/>
              </a:lnSpc>
              <a:buFontTx/>
              <a:buChar char="-"/>
            </a:pPr>
            <a:r>
              <a:rPr lang="en-US" altLang="ko-KR" sz="2000" dirty="0"/>
              <a:t>Num. of unknown cells surrounding a frontier point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altLang="ko-KR" sz="2000" b="1" dirty="0"/>
              <a:t>Revenue from a frontier point (R)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2F1701D-9AA4-4B35-9530-4D26137780D3}"/>
              </a:ext>
            </a:extLst>
          </p:cNvPr>
          <p:cNvSpPr/>
          <p:nvPr/>
        </p:nvSpPr>
        <p:spPr>
          <a:xfrm>
            <a:off x="457200" y="1722955"/>
            <a:ext cx="3464560" cy="13280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1CE6177-D092-4B4C-AFA1-17D620496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44" t="43775" r="7110" b="26051"/>
          <a:stretch/>
        </p:blipFill>
        <p:spPr>
          <a:xfrm>
            <a:off x="588325" y="1874411"/>
            <a:ext cx="3228846" cy="1066800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C86EE28-8B47-4C3F-BBD0-56878951FF7F}"/>
              </a:ext>
            </a:extLst>
          </p:cNvPr>
          <p:cNvSpPr/>
          <p:nvPr/>
        </p:nvSpPr>
        <p:spPr>
          <a:xfrm>
            <a:off x="2476576" y="2025866"/>
            <a:ext cx="805104" cy="45908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A52C608-C64E-45A1-9CF1-4D46453F983B}"/>
              </a:ext>
            </a:extLst>
          </p:cNvPr>
          <p:cNvSpPr/>
          <p:nvPr/>
        </p:nvSpPr>
        <p:spPr>
          <a:xfrm>
            <a:off x="0" y="6611779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471EEC-6D0E-4EC0-ADCF-F027EB5D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C5AADFF-3C30-4851-8118-FD4AA6922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3" t="38226" r="56821" b="39307"/>
          <a:stretch/>
        </p:blipFill>
        <p:spPr>
          <a:xfrm>
            <a:off x="588324" y="3116851"/>
            <a:ext cx="3210917" cy="31350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56CE8F-9841-4391-8D0E-29E18C70A21D}"/>
              </a:ext>
            </a:extLst>
          </p:cNvPr>
          <p:cNvSpPr txBox="1"/>
          <p:nvPr/>
        </p:nvSpPr>
        <p:spPr>
          <a:xfrm>
            <a:off x="71692" y="6251931"/>
            <a:ext cx="42669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- I gain region of a frontier point -</a:t>
            </a:r>
            <a:endParaRPr lang="ko-KR" altLang="en-US" sz="15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5FF44C66-D012-44F5-8AD8-8F130DFEC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7" t="51446" r="75734" b="40775"/>
          <a:stretch/>
        </p:blipFill>
        <p:spPr>
          <a:xfrm>
            <a:off x="4500618" y="5258312"/>
            <a:ext cx="4250990" cy="900402"/>
          </a:xfrm>
          <a:prstGeom prst="rect">
            <a:avLst/>
          </a:prstGeom>
        </p:spPr>
      </p:pic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856382DF-9AF2-4177-91D9-D34178F7060E}"/>
              </a:ext>
            </a:extLst>
          </p:cNvPr>
          <p:cNvSpPr txBox="1">
            <a:spLocks/>
          </p:cNvSpPr>
          <p:nvPr/>
        </p:nvSpPr>
        <p:spPr>
          <a:xfrm>
            <a:off x="5529343" y="6105758"/>
            <a:ext cx="3190240" cy="32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1000" b="1" dirty="0">
                <a:solidFill>
                  <a:schemeClr val="accent1"/>
                </a:solidFill>
              </a:rPr>
              <a:t>→ hysteresis gain (based on user experience)</a:t>
            </a:r>
            <a:endParaRPr lang="ko-KR" altLang="en-US" sz="1000" b="1" dirty="0">
              <a:solidFill>
                <a:schemeClr val="accent1"/>
              </a:solidFill>
            </a:endParaRPr>
          </a:p>
        </p:txBody>
      </p:sp>
      <p:sp>
        <p:nvSpPr>
          <p:cNvPr id="23" name="내용 개체 틀 2">
            <a:extLst>
              <a:ext uri="{FF2B5EF4-FFF2-40B4-BE49-F238E27FC236}">
                <a16:creationId xmlns:a16="http://schemas.microsoft.com/office/drawing/2014/main" id="{6F1ABCC3-ECC4-41CA-A20F-FEBB2957D95C}"/>
              </a:ext>
            </a:extLst>
          </p:cNvPr>
          <p:cNvSpPr txBox="1">
            <a:spLocks/>
          </p:cNvSpPr>
          <p:nvPr/>
        </p:nvSpPr>
        <p:spPr>
          <a:xfrm>
            <a:off x="5529343" y="6339615"/>
            <a:ext cx="3190240" cy="32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1000" b="1" dirty="0">
                <a:solidFill>
                  <a:schemeClr val="accent1"/>
                </a:solidFill>
              </a:rPr>
              <a:t>→ h &gt; 1 so that the robot is biased to explore</a:t>
            </a:r>
            <a:endParaRPr lang="ko-KR" altLang="en-US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5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2. RRT Exploration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200" y="1194282"/>
            <a:ext cx="8356862" cy="71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Methodology – Overall procedure</a:t>
            </a:r>
            <a:endParaRPr lang="ko-KR" altLang="en-US" sz="2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CC4B8FD-7F50-4384-A3DF-34FEB8B0F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5" t="32666" r="18969" b="12798"/>
          <a:stretch/>
        </p:blipFill>
        <p:spPr>
          <a:xfrm>
            <a:off x="631146" y="1859154"/>
            <a:ext cx="7928392" cy="41606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D2C014-5AB7-4689-85AF-DA065AC056DD}"/>
              </a:ext>
            </a:extLst>
          </p:cNvPr>
          <p:cNvSpPr txBox="1"/>
          <p:nvPr/>
        </p:nvSpPr>
        <p:spPr>
          <a:xfrm>
            <a:off x="414779" y="6187440"/>
            <a:ext cx="831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- Propagation of the local RRT and the detection of frontier points -</a:t>
            </a:r>
            <a:endParaRPr lang="ko-KR" altLang="en-US" sz="2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5EC5B0-BAED-4B61-A5B7-91E7699EBD6C}"/>
              </a:ext>
            </a:extLst>
          </p:cNvPr>
          <p:cNvSpPr/>
          <p:nvPr/>
        </p:nvSpPr>
        <p:spPr>
          <a:xfrm>
            <a:off x="0" y="6611779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DF1050-FD9A-4054-9270-CE57385D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89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2. RRT Exploration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200" y="1194282"/>
            <a:ext cx="8356862" cy="71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Implementation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0738-B1B3-4D5B-9A0A-11FD33D90967}"/>
              </a:ext>
            </a:extLst>
          </p:cNvPr>
          <p:cNvSpPr txBox="1"/>
          <p:nvPr/>
        </p:nvSpPr>
        <p:spPr>
          <a:xfrm>
            <a:off x="2554204" y="6037042"/>
            <a:ext cx="4035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- RRT map exploration -</a:t>
            </a:r>
            <a:endParaRPr lang="ko-KR" altLang="en-US" sz="15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0770A07-C5E8-4A31-8C16-A332D06C4612}"/>
              </a:ext>
            </a:extLst>
          </p:cNvPr>
          <p:cNvSpPr/>
          <p:nvPr/>
        </p:nvSpPr>
        <p:spPr>
          <a:xfrm>
            <a:off x="0" y="6611779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639EB92-8CB4-4CFA-AEA2-5AEBC325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17" name="온라인 미디어 16" title="RRT Map Exploration, single robot, real test">
            <a:hlinkClick r:id="" action="ppaction://media"/>
            <a:extLst>
              <a:ext uri="{FF2B5EF4-FFF2-40B4-BE49-F238E27FC236}">
                <a16:creationId xmlns:a16="http://schemas.microsoft.com/office/drawing/2014/main" id="{CD5DD333-DE98-4FB1-ACFF-EECA0E6DB2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3303" y="1831008"/>
            <a:ext cx="7477394" cy="42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2. RRT Exploration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200" y="1194282"/>
            <a:ext cx="8356862" cy="71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Conclusion</a:t>
            </a:r>
            <a:endParaRPr lang="ko-KR" altLang="en-US" sz="28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50CF0BB-E4D2-44B1-8732-2B57C19EE6FF}"/>
              </a:ext>
            </a:extLst>
          </p:cNvPr>
          <p:cNvSpPr/>
          <p:nvPr/>
        </p:nvSpPr>
        <p:spPr>
          <a:xfrm>
            <a:off x="0" y="6611779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415A97A-FE3F-45E6-8843-C28FB4AD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244F084-CC2C-47AB-AC2E-BE1765E3D0CD}"/>
              </a:ext>
            </a:extLst>
          </p:cNvPr>
          <p:cNvSpPr/>
          <p:nvPr/>
        </p:nvSpPr>
        <p:spPr>
          <a:xfrm>
            <a:off x="866039" y="1760446"/>
            <a:ext cx="7929618" cy="4449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lnSpc>
                <a:spcPct val="130000"/>
              </a:lnSpc>
            </a:pPr>
            <a:r>
              <a:rPr lang="en-US" altLang="ko-KR" sz="2000" b="1" dirty="0"/>
              <a:t>Summery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Combine RRT property with Exploration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RRT based Local + Global Frontier point detector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Task allocator for the target position of exploration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ROS based implementation</a:t>
            </a:r>
          </a:p>
          <a:p>
            <a:pPr marL="109728">
              <a:lnSpc>
                <a:spcPct val="130000"/>
              </a:lnSpc>
            </a:pPr>
            <a:endParaRPr lang="en-US" altLang="ko-KR" sz="2000" dirty="0"/>
          </a:p>
          <a:p>
            <a:pPr marL="109728">
              <a:lnSpc>
                <a:spcPct val="130000"/>
              </a:lnSpc>
            </a:pPr>
            <a:r>
              <a:rPr lang="en-US" altLang="ko-KR" sz="2000" b="1" dirty="0"/>
              <a:t>Expectation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>
                <a:solidFill>
                  <a:srgbClr val="0070C0"/>
                </a:solidFill>
              </a:rPr>
              <a:t>Pros:</a:t>
            </a:r>
            <a:r>
              <a:rPr lang="en-US" altLang="ko-KR" sz="2000" dirty="0"/>
              <a:t> Utilize RRT property + Global &amp; Local Frontier detector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>
                <a:solidFill>
                  <a:srgbClr val="0070C0"/>
                </a:solidFill>
              </a:rPr>
              <a:t>Pros:</a:t>
            </a:r>
            <a:r>
              <a:rPr lang="en-US" altLang="ko-KR" sz="2000" dirty="0"/>
              <a:t> Customized Task allocator for specific task (Not only for mapping)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>
                <a:solidFill>
                  <a:srgbClr val="FF0000"/>
                </a:solidFill>
              </a:rPr>
              <a:t>Cons:</a:t>
            </a:r>
            <a:r>
              <a:rPr lang="en-US" altLang="ko-KR" sz="2000" dirty="0"/>
              <a:t> 2D SLAM, Differential robot model Only</a:t>
            </a:r>
          </a:p>
        </p:txBody>
      </p:sp>
    </p:spTree>
    <p:extLst>
      <p:ext uri="{BB962C8B-B14F-4D97-AF65-F5344CB8AC3E}">
        <p14:creationId xmlns:p14="http://schemas.microsoft.com/office/powerpoint/2010/main" val="136225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D1CBD6-C410-4254-972C-04DAC502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007909"/>
            <a:ext cx="8458200" cy="1722549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3. Fast Marching Tree: A fast marching sampling-based method for optimal motion planning in many dimensions</a:t>
            </a:r>
            <a:br>
              <a:rPr lang="en-US" altLang="ko-KR" sz="2800" dirty="0"/>
            </a:br>
            <a:r>
              <a:rPr lang="en-US" altLang="ko-KR" sz="2800" dirty="0"/>
              <a:t>[Fast Marching Tree]</a:t>
            </a:r>
            <a:endParaRPr lang="ko-KR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50FAA-5613-4CC4-9866-BD0D9B566296}"/>
              </a:ext>
            </a:extLst>
          </p:cNvPr>
          <p:cNvSpPr txBox="1"/>
          <p:nvPr/>
        </p:nvSpPr>
        <p:spPr>
          <a:xfrm>
            <a:off x="2551941" y="4166427"/>
            <a:ext cx="4702299" cy="204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Key features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Methodology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Properties (A.O., Convergence rate)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Results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Conclusion</a:t>
            </a:r>
            <a:endParaRPr lang="ko-KR" altLang="en-US" sz="20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0E91BF6-B534-450B-A9DE-1C8847FE7100}"/>
              </a:ext>
            </a:extLst>
          </p:cNvPr>
          <p:cNvSpPr/>
          <p:nvPr/>
        </p:nvSpPr>
        <p:spPr>
          <a:xfrm>
            <a:off x="342900" y="3835854"/>
            <a:ext cx="8458200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FAAF316-B73E-45CC-91E2-E04FFEFF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33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3. Fast Marching Tree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199" y="1184855"/>
            <a:ext cx="7762973" cy="49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Key features</a:t>
            </a:r>
            <a:endParaRPr lang="ko-KR" altLang="en-US" sz="2800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CC42B054-192A-4406-8886-EF4646DE8934}"/>
              </a:ext>
            </a:extLst>
          </p:cNvPr>
          <p:cNvSpPr txBox="1">
            <a:spLocks/>
          </p:cNvSpPr>
          <p:nvPr/>
        </p:nvSpPr>
        <p:spPr>
          <a:xfrm>
            <a:off x="838985" y="1656150"/>
            <a:ext cx="7762973" cy="3141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indent="-457200">
              <a:lnSpc>
                <a:spcPct val="100000"/>
              </a:lnSpc>
              <a:buFontTx/>
              <a:buChar char="-"/>
            </a:pPr>
            <a:r>
              <a:rPr lang="en-US" altLang="ko-KR" sz="2000" dirty="0"/>
              <a:t>Optimal sampling-based motion planning</a:t>
            </a:r>
          </a:p>
          <a:p>
            <a:pPr marL="566928" indent="-457200">
              <a:lnSpc>
                <a:spcPct val="100000"/>
              </a:lnSpc>
              <a:buFontTx/>
              <a:buChar char="-"/>
            </a:pPr>
            <a:r>
              <a:rPr lang="en-US" altLang="ko-KR" sz="2000" dirty="0"/>
              <a:t>Faster convergence to an optimal solution than RRT*, PRM*</a:t>
            </a:r>
          </a:p>
          <a:p>
            <a:pPr marL="566928" indent="-457200">
              <a:lnSpc>
                <a:spcPct val="100000"/>
              </a:lnSpc>
              <a:buFontTx/>
              <a:buChar char="-"/>
            </a:pPr>
            <a:r>
              <a:rPr lang="en-US" altLang="ko-KR" sz="2000" dirty="0"/>
              <a:t>“Lazily” ignore collision, and whenever a locally-optimal connection intersects an obstacle, it is simply skipped &amp; left for later =&gt;Such suboptimal connections become rare as the number of samples goes to infinity (Asymptotic Optimality (A.O.))</a:t>
            </a:r>
          </a:p>
          <a:p>
            <a:pPr marL="566928" indent="-457200">
              <a:lnSpc>
                <a:spcPct val="100000"/>
              </a:lnSpc>
              <a:buFontTx/>
              <a:buChar char="-"/>
            </a:pPr>
            <a:r>
              <a:rPr lang="en-US" altLang="ko-KR" sz="2000" dirty="0"/>
              <a:t>Formulate the “first” theoretic convergence rate bound for optimal sampling-based motion planning algorithm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80439F-2B7B-451D-BC82-DE9E02E6A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1" t="38907" r="22314" b="26377"/>
          <a:stretch/>
        </p:blipFill>
        <p:spPr>
          <a:xfrm>
            <a:off x="2227309" y="4793133"/>
            <a:ext cx="4689382" cy="1701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FD5D6D-627C-41A2-B39C-8E5254E98141}"/>
              </a:ext>
            </a:extLst>
          </p:cNvPr>
          <p:cNvSpPr txBox="1"/>
          <p:nvPr/>
        </p:nvSpPr>
        <p:spPr>
          <a:xfrm>
            <a:off x="414779" y="6392660"/>
            <a:ext cx="8314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- The growth of the Fast Marching Tree in a 2D environment -</a:t>
            </a:r>
            <a:endParaRPr lang="ko-KR" altLang="en-US" sz="15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638DB2F-BE39-4F31-A6F6-748781C9BF5D}"/>
              </a:ext>
            </a:extLst>
          </p:cNvPr>
          <p:cNvSpPr/>
          <p:nvPr/>
        </p:nvSpPr>
        <p:spPr>
          <a:xfrm>
            <a:off x="0" y="6652419"/>
            <a:ext cx="8795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Lukas Janson, Fast Marching Tree: A fast marching sampling-based method for optimal motion planning in many dimensions (IJRR 2015)</a:t>
            </a:r>
            <a:endParaRPr lang="en-US" altLang="ko-KR" sz="1000" b="0" dirty="0">
              <a:effectLst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7AD256D-30F2-46E8-8E4C-3257F178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79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3B7B2DB-845F-4681-8B21-16D790648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3" t="22149" r="24227" b="13668"/>
          <a:stretch/>
        </p:blipFill>
        <p:spPr>
          <a:xfrm>
            <a:off x="1663933" y="0"/>
            <a:ext cx="5816134" cy="444453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B55F493-F32C-47D4-83E0-EB6776168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41" t="45840" r="32871" b="19928"/>
          <a:stretch/>
        </p:blipFill>
        <p:spPr>
          <a:xfrm>
            <a:off x="2083324" y="4529542"/>
            <a:ext cx="4977352" cy="2121066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635A0EE2-5A81-44F7-B80E-C30547F1D0F8}"/>
              </a:ext>
            </a:extLst>
          </p:cNvPr>
          <p:cNvSpPr/>
          <p:nvPr/>
        </p:nvSpPr>
        <p:spPr>
          <a:xfrm>
            <a:off x="0" y="6611779"/>
            <a:ext cx="8795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Lukas Janson, Fast Marching Tree: A fast marching sampling-based method for optimal motion planning in many dimensions (IJRR 2015)</a:t>
            </a:r>
            <a:endParaRPr lang="en-US" altLang="ko-KR" sz="1000" b="0" dirty="0">
              <a:effectLst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80302EDF-5ED3-4319-BA26-19EA6C8B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CF1F2A34-D89B-45DB-B73A-F426EBAF7E78}"/>
              </a:ext>
            </a:extLst>
          </p:cNvPr>
          <p:cNvSpPr txBox="1">
            <a:spLocks/>
          </p:cNvSpPr>
          <p:nvPr/>
        </p:nvSpPr>
        <p:spPr>
          <a:xfrm>
            <a:off x="6630142" y="896799"/>
            <a:ext cx="2057400" cy="633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1500" b="1" dirty="0">
                <a:solidFill>
                  <a:schemeClr val="accent1"/>
                </a:solidFill>
              </a:rPr>
              <a:t>(line 5) Lazily skip collision checking</a:t>
            </a:r>
            <a:endParaRPr lang="ko-KR" altLang="en-US" sz="1500" b="1" dirty="0">
              <a:solidFill>
                <a:schemeClr val="accent1"/>
              </a:solidFill>
            </a:endParaRPr>
          </a:p>
        </p:txBody>
      </p:sp>
      <p:sp>
        <p:nvSpPr>
          <p:cNvPr id="29" name="내용 개체 틀 2">
            <a:extLst>
              <a:ext uri="{FF2B5EF4-FFF2-40B4-BE49-F238E27FC236}">
                <a16:creationId xmlns:a16="http://schemas.microsoft.com/office/drawing/2014/main" id="{3F05ECAA-23D1-48FA-B02B-7A8190C508CE}"/>
              </a:ext>
            </a:extLst>
          </p:cNvPr>
          <p:cNvSpPr txBox="1">
            <a:spLocks/>
          </p:cNvSpPr>
          <p:nvPr/>
        </p:nvSpPr>
        <p:spPr>
          <a:xfrm>
            <a:off x="132080" y="2492533"/>
            <a:ext cx="1818640" cy="1329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1500" b="1" dirty="0">
                <a:solidFill>
                  <a:schemeClr val="accent1"/>
                </a:solidFill>
              </a:rPr>
              <a:t>(line 6) Collision checking AFTER locally optimal one-step connection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1D62A000-7B4A-453F-B840-C838DA3F8C72}"/>
              </a:ext>
            </a:extLst>
          </p:cNvPr>
          <p:cNvCxnSpPr/>
          <p:nvPr/>
        </p:nvCxnSpPr>
        <p:spPr>
          <a:xfrm>
            <a:off x="2247900" y="5691198"/>
            <a:ext cx="37414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67B3F092-F805-48E4-A3BA-86ED0983D6D8}"/>
              </a:ext>
            </a:extLst>
          </p:cNvPr>
          <p:cNvCxnSpPr/>
          <p:nvPr/>
        </p:nvCxnSpPr>
        <p:spPr>
          <a:xfrm>
            <a:off x="2247900" y="5843598"/>
            <a:ext cx="37414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7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3. Fast Marching Tree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199" y="1184855"/>
            <a:ext cx="7762973" cy="49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Properties – Asymptotic Optimality (A.O.) </a:t>
            </a:r>
            <a:endParaRPr lang="ko-KR" altLang="en-US" sz="28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7677AAE-74AD-4B25-B028-E5D21169487C}"/>
              </a:ext>
            </a:extLst>
          </p:cNvPr>
          <p:cNvSpPr/>
          <p:nvPr/>
        </p:nvSpPr>
        <p:spPr>
          <a:xfrm>
            <a:off x="0" y="6611779"/>
            <a:ext cx="8795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Lukas Janson, Fast Marching Tree: A fast marching sampling-based method for optimal motion planning in many dimensions (IJRR 2015)</a:t>
            </a:r>
            <a:endParaRPr lang="en-US" altLang="ko-KR" sz="1000" b="0" dirty="0">
              <a:effectLst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178AC4-BE02-4CDD-9FA4-172285FF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878DC1B-1663-4309-B677-F8C2A9445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7" t="70642" r="16889" b="18373"/>
          <a:stretch/>
        </p:blipFill>
        <p:spPr>
          <a:xfrm>
            <a:off x="561157" y="5551460"/>
            <a:ext cx="6448704" cy="67898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0BCB2F7-579B-465C-940D-75A4F174D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5" t="47870" r="21666" b="26368"/>
          <a:stretch/>
        </p:blipFill>
        <p:spPr>
          <a:xfrm>
            <a:off x="634476" y="1777022"/>
            <a:ext cx="6513084" cy="1845472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6AFE67FE-58B8-491F-8C44-31C665121AE7}"/>
              </a:ext>
            </a:extLst>
          </p:cNvPr>
          <p:cNvCxnSpPr>
            <a:cxnSpLocks/>
          </p:cNvCxnSpPr>
          <p:nvPr/>
        </p:nvCxnSpPr>
        <p:spPr>
          <a:xfrm>
            <a:off x="1892300" y="3501718"/>
            <a:ext cx="35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4473F0B8-7037-404E-9FA5-CCC5B142E7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11" t="43898" r="36433" b="40811"/>
          <a:stretch/>
        </p:blipFill>
        <p:spPr>
          <a:xfrm>
            <a:off x="5643948" y="3175940"/>
            <a:ext cx="3369423" cy="673451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01B4E0B-AE26-4055-8442-85D270D49C54}"/>
              </a:ext>
            </a:extLst>
          </p:cNvPr>
          <p:cNvCxnSpPr>
            <a:cxnSpLocks/>
          </p:cNvCxnSpPr>
          <p:nvPr/>
        </p:nvCxnSpPr>
        <p:spPr>
          <a:xfrm>
            <a:off x="1544058" y="6001078"/>
            <a:ext cx="5374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70B8AFDA-B77D-41CF-B100-A68CD17BDD99}"/>
              </a:ext>
            </a:extLst>
          </p:cNvPr>
          <p:cNvCxnSpPr>
            <a:cxnSpLocks/>
          </p:cNvCxnSpPr>
          <p:nvPr/>
        </p:nvCxnSpPr>
        <p:spPr>
          <a:xfrm>
            <a:off x="634476" y="6230450"/>
            <a:ext cx="211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EDC9E97A-52AF-4D4D-A8B6-3D13C1C4A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7" t="44859" r="53622" b="30427"/>
          <a:stretch/>
        </p:blipFill>
        <p:spPr>
          <a:xfrm>
            <a:off x="2317297" y="3890181"/>
            <a:ext cx="2936423" cy="15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1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3. Fast Marching Tree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199" y="1184855"/>
            <a:ext cx="7762973" cy="49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Properties – Convergence rate </a:t>
            </a:r>
            <a:endParaRPr lang="ko-KR" altLang="en-US" sz="28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9805D2-E616-4726-A3F3-C6BAF0BEE767}"/>
              </a:ext>
            </a:extLst>
          </p:cNvPr>
          <p:cNvSpPr/>
          <p:nvPr/>
        </p:nvSpPr>
        <p:spPr>
          <a:xfrm>
            <a:off x="0" y="6611779"/>
            <a:ext cx="8795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Lukas Janson, Fast Marching Tree: A fast marching sampling-based method for optimal motion planning in many dimensions (IJRR 2015)</a:t>
            </a:r>
            <a:endParaRPr lang="en-US" altLang="ko-KR" sz="1000" b="0" dirty="0">
              <a:effectLst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422B848-DD13-41B7-B762-5D56050D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4D1FCCE-F007-4CF2-8680-7B4682171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7" t="51704" r="25867" b="27731"/>
          <a:stretch/>
        </p:blipFill>
        <p:spPr>
          <a:xfrm>
            <a:off x="922368" y="1864481"/>
            <a:ext cx="7114192" cy="17942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7FBF292-E0C3-4125-ABC9-2B69C8817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2" t="41408" r="25444" b="41901"/>
          <a:stretch/>
        </p:blipFill>
        <p:spPr>
          <a:xfrm>
            <a:off x="1012034" y="3658755"/>
            <a:ext cx="6934860" cy="14178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내용 개체 틀 2">
                <a:extLst>
                  <a:ext uri="{FF2B5EF4-FFF2-40B4-BE49-F238E27FC236}">
                    <a16:creationId xmlns:a16="http://schemas.microsoft.com/office/drawing/2014/main" id="{CD233BE1-08DA-4A8F-9205-B7DCBA1B36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5097180"/>
                <a:ext cx="8229600" cy="14005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1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6928" indent="-457200">
                  <a:lnSpc>
                    <a:spcPct val="100000"/>
                  </a:lnSpc>
                  <a:buFontTx/>
                  <a:buChar char="-"/>
                </a:pPr>
                <a:r>
                  <a:rPr lang="en-US" altLang="ko-KR" sz="2000" dirty="0"/>
                  <a:t>If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sz="2000" dirty="0"/>
                  <a:t> (Eta), Convergence rate bounds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o-KR" alt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000" dirty="0"/>
              </a:p>
              <a:p>
                <a:pPr marL="566928" indent="-457200">
                  <a:lnSpc>
                    <a:spcPct val="100000"/>
                  </a:lnSpc>
                  <a:buFontTx/>
                  <a:buChar char="-"/>
                </a:pPr>
                <a:r>
                  <a:rPr lang="en-US" altLang="ko-KR" sz="2000" dirty="0"/>
                  <a:t>Rate of convergence increases as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ko-KR" sz="2000" dirty="0"/>
                  <a:t> increases</a:t>
                </a:r>
              </a:p>
              <a:p>
                <a:pPr marL="566928" indent="-457200">
                  <a:lnSpc>
                    <a:spcPct val="100000"/>
                  </a:lnSpc>
                  <a:buFontTx/>
                  <a:buChar char="-"/>
                </a:pPr>
                <a:r>
                  <a:rPr lang="en-US" altLang="ko-KR" sz="2000" dirty="0"/>
                  <a:t>The amount of computation per sample increases as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ko-KR" sz="2000" dirty="0"/>
                  <a:t> increases</a:t>
                </a:r>
              </a:p>
            </p:txBody>
          </p:sp>
        </mc:Choice>
        <mc:Fallback>
          <p:sp>
            <p:nvSpPr>
              <p:cNvPr id="15" name="내용 개체 틀 2">
                <a:extLst>
                  <a:ext uri="{FF2B5EF4-FFF2-40B4-BE49-F238E27FC236}">
                    <a16:creationId xmlns:a16="http://schemas.microsoft.com/office/drawing/2014/main" id="{CD233BE1-08DA-4A8F-9205-B7DCBA1B3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97180"/>
                <a:ext cx="8229600" cy="1400549"/>
              </a:xfrm>
              <a:prstGeom prst="rect">
                <a:avLst/>
              </a:prstGeom>
              <a:blipFill>
                <a:blip r:embed="rId4"/>
                <a:stretch>
                  <a:fillRect r="-519" b="-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로마자 문자에 대한 이미지 검색결과">
            <a:extLst>
              <a:ext uri="{FF2B5EF4-FFF2-40B4-BE49-F238E27FC236}">
                <a16:creationId xmlns:a16="http://schemas.microsoft.com/office/drawing/2014/main" id="{51B526B8-8BFC-48CF-B66C-BA4B23CB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78" y="1591444"/>
            <a:ext cx="3360102" cy="36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20702A2-0F40-4312-973F-67B24509B786}"/>
              </a:ext>
            </a:extLst>
          </p:cNvPr>
          <p:cNvCxnSpPr>
            <a:cxnSpLocks/>
          </p:cNvCxnSpPr>
          <p:nvPr/>
        </p:nvCxnSpPr>
        <p:spPr>
          <a:xfrm>
            <a:off x="4572000" y="4265169"/>
            <a:ext cx="5181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BE1DDFD-828B-42E1-A704-DB9CD15D037F}"/>
              </a:ext>
            </a:extLst>
          </p:cNvPr>
          <p:cNvCxnSpPr>
            <a:cxnSpLocks/>
          </p:cNvCxnSpPr>
          <p:nvPr/>
        </p:nvCxnSpPr>
        <p:spPr>
          <a:xfrm>
            <a:off x="3642360" y="4585209"/>
            <a:ext cx="5181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38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4644FB-DD80-4F8D-9ABF-54B77210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1825"/>
            <a:ext cx="8229600" cy="3985666"/>
          </a:xfrm>
        </p:spPr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altLang="ko-KR" sz="2000" dirty="0"/>
              <a:t>Motivation</a:t>
            </a:r>
          </a:p>
          <a:p>
            <a:pPr marL="566928" indent="-457200">
              <a:buAutoNum type="arabicPeriod"/>
            </a:pPr>
            <a:endParaRPr lang="en-US" altLang="ko-KR" sz="2000" dirty="0"/>
          </a:p>
          <a:p>
            <a:pPr marL="624078" indent="-514350">
              <a:buAutoNum type="arabicPeriod"/>
            </a:pPr>
            <a:r>
              <a:rPr lang="en-US" altLang="ko-KR" sz="2000" dirty="0"/>
              <a:t>Autonomous Robotic Exploration Based on Multiple Rapidly-exploring Randomized Trees (IROS, 2017)</a:t>
            </a:r>
          </a:p>
          <a:p>
            <a:pPr marL="624078" indent="-514350">
              <a:buAutoNum type="arabicPeriod"/>
            </a:pPr>
            <a:endParaRPr lang="en-US" altLang="ko-KR" dirty="0"/>
          </a:p>
          <a:p>
            <a:pPr marL="624078" indent="-514350">
              <a:buAutoNum type="arabicPeriod"/>
            </a:pPr>
            <a:r>
              <a:rPr lang="en-US" altLang="ko-KR" sz="2000" dirty="0"/>
              <a:t>Fast Marching Tree: A fast marching sampling-based method for optimal motion planning in many dimensions (IJRR, 2015)</a:t>
            </a:r>
          </a:p>
          <a:p>
            <a:pPr marL="624078" indent="-514350">
              <a:buAutoNum type="arabicPeriod"/>
            </a:pPr>
            <a:endParaRPr lang="en-US" altLang="ko-KR" sz="2000" dirty="0"/>
          </a:p>
          <a:p>
            <a:pPr marL="624078" indent="-514350">
              <a:buAutoNum type="arabicPeriod"/>
            </a:pPr>
            <a:r>
              <a:rPr lang="en-US" altLang="ko-KR" sz="2000" dirty="0"/>
              <a:t>Recap</a:t>
            </a:r>
            <a:endParaRPr lang="ko-KR" altLang="en-US" sz="2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97B87A84-E0D0-4D2C-9777-BA2D6E8C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14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3. Fast Marching Tree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199" y="1184855"/>
            <a:ext cx="7762973" cy="49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Results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1A9C7-A34A-4BCD-89F1-64744EBF0A1F}"/>
              </a:ext>
            </a:extLst>
          </p:cNvPr>
          <p:cNvSpPr txBox="1"/>
          <p:nvPr/>
        </p:nvSpPr>
        <p:spPr>
          <a:xfrm>
            <a:off x="839122" y="4619851"/>
            <a:ext cx="2858488" cy="185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/>
              <a:t>OMPL “bug trap” Env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Solution Cost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Success Rate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Execution Time [sec]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Collision Checks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23F0EAC-BFBF-4AA4-9152-E66A4E6D747B}"/>
              </a:ext>
            </a:extLst>
          </p:cNvPr>
          <p:cNvSpPr/>
          <p:nvPr/>
        </p:nvSpPr>
        <p:spPr>
          <a:xfrm>
            <a:off x="0" y="6611779"/>
            <a:ext cx="8795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Lukas Janson, Fast Marching Tree: A fast marching sampling-based method for optimal motion planning in many dimensions (IJRR 2015)</a:t>
            </a:r>
            <a:endParaRPr lang="en-US" altLang="ko-KR" sz="1000" b="0" dirty="0">
              <a:effectLst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FEA327-61E2-4310-A3DA-3F8D3DE4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50C7664-4AE9-4BA5-9CD1-0D890A35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4" t="54221" r="67836" b="16157"/>
          <a:stretch/>
        </p:blipFill>
        <p:spPr>
          <a:xfrm>
            <a:off x="923828" y="1824657"/>
            <a:ext cx="2309550" cy="256552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9A7F65E-3E7B-49E3-BA14-B0BFAD6F6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2" t="29965" r="34222" b="7673"/>
          <a:stretch/>
        </p:blipFill>
        <p:spPr>
          <a:xfrm>
            <a:off x="4079532" y="1207583"/>
            <a:ext cx="4885808" cy="54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0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3. Fast Marching Tree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199" y="1184855"/>
            <a:ext cx="7762973" cy="49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Results</a:t>
            </a:r>
            <a:endParaRPr lang="ko-KR" altLang="en-US" sz="28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23F0EAC-BFBF-4AA4-9152-E66A4E6D747B}"/>
              </a:ext>
            </a:extLst>
          </p:cNvPr>
          <p:cNvSpPr/>
          <p:nvPr/>
        </p:nvSpPr>
        <p:spPr>
          <a:xfrm>
            <a:off x="0" y="6611779"/>
            <a:ext cx="8795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Lukas Janson, Fast Marching Tree: A fast marching sampling-based method for optimal motion planning in many dimensions (IJRR 2015)</a:t>
            </a:r>
            <a:endParaRPr lang="en-US" altLang="ko-KR" sz="1000" b="0" dirty="0">
              <a:effectLst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FEA327-61E2-4310-A3DA-3F8D3DE4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E3AA048-D738-4C68-A5FC-D55AA869D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22" t="42395" r="39334" b="27775"/>
          <a:stretch/>
        </p:blipFill>
        <p:spPr>
          <a:xfrm>
            <a:off x="923827" y="1824657"/>
            <a:ext cx="2361387" cy="256552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6473A51-CE50-4A8A-A9A2-03BC42FD2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2" t="33687" r="40444" b="6369"/>
          <a:stretch/>
        </p:blipFill>
        <p:spPr>
          <a:xfrm>
            <a:off x="4067830" y="1269692"/>
            <a:ext cx="4830053" cy="53691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76DC2A-BE6E-4BF3-8560-AD7D2914079E}"/>
              </a:ext>
            </a:extLst>
          </p:cNvPr>
          <p:cNvSpPr txBox="1"/>
          <p:nvPr/>
        </p:nvSpPr>
        <p:spPr>
          <a:xfrm>
            <a:off x="839122" y="4619851"/>
            <a:ext cx="2858488" cy="185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/>
              <a:t>OMPL “Maze” Env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Solution Cost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Success Rate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Execution Time [sec]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Collision Checks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4834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3. Fast Marching Tree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199" y="1184855"/>
            <a:ext cx="7762973" cy="49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Results</a:t>
            </a:r>
            <a:endParaRPr lang="ko-KR" altLang="en-US" sz="28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23F0EAC-BFBF-4AA4-9152-E66A4E6D747B}"/>
              </a:ext>
            </a:extLst>
          </p:cNvPr>
          <p:cNvSpPr/>
          <p:nvPr/>
        </p:nvSpPr>
        <p:spPr>
          <a:xfrm>
            <a:off x="0" y="6611779"/>
            <a:ext cx="8795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Lukas Janson, Fast Marching Tree: A fast marching sampling-based method for optimal motion planning in many dimensions (IJRR 2015)</a:t>
            </a:r>
            <a:endParaRPr lang="en-US" altLang="ko-KR" sz="1000" b="0" dirty="0">
              <a:effectLst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FEA327-61E2-4310-A3DA-3F8D3DE4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32FD979-6F05-45A6-83E7-22421B491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78" t="32343" r="41666" b="6369"/>
          <a:stretch/>
        </p:blipFill>
        <p:spPr>
          <a:xfrm>
            <a:off x="4029510" y="1264611"/>
            <a:ext cx="4618969" cy="557637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E7425CF-A4CC-4E75-9163-9B9F61E9F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3" t="52778" r="46778" b="22444"/>
          <a:stretch/>
        </p:blipFill>
        <p:spPr>
          <a:xfrm>
            <a:off x="966231" y="2084015"/>
            <a:ext cx="2307265" cy="21598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69D23E-C0A0-4A5E-8816-043D9D93BC62}"/>
              </a:ext>
            </a:extLst>
          </p:cNvPr>
          <p:cNvSpPr txBox="1"/>
          <p:nvPr/>
        </p:nvSpPr>
        <p:spPr>
          <a:xfrm>
            <a:off x="839122" y="4619851"/>
            <a:ext cx="2858488" cy="185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/>
              <a:t>OMPL “Alpha puzzle” Env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Solution Cost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Success Rate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Execution Time [sec]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/>
              <a:t>Collision Checks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99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3. Fast Marching Tree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200" y="1194282"/>
            <a:ext cx="8356862" cy="71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Conclusion</a:t>
            </a:r>
            <a:endParaRPr lang="ko-KR" altLang="en-US" sz="28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415A97A-FE3F-45E6-8843-C28FB4AD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B36D4B8-E4C3-4014-A613-276DC198CB4A}"/>
              </a:ext>
            </a:extLst>
          </p:cNvPr>
          <p:cNvSpPr/>
          <p:nvPr/>
        </p:nvSpPr>
        <p:spPr>
          <a:xfrm>
            <a:off x="0" y="6611779"/>
            <a:ext cx="8795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Lukas Janson, Fast Marching Tree: A fast marching sampling-based method for optimal motion planning in many dimensions (IJRR 2015)</a:t>
            </a:r>
            <a:endParaRPr lang="en-US" altLang="ko-KR" sz="1000" b="0" dirty="0">
              <a:effectLst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F0C6728-6316-4180-8CD0-48A5E3BE3D84}"/>
              </a:ext>
            </a:extLst>
          </p:cNvPr>
          <p:cNvSpPr/>
          <p:nvPr/>
        </p:nvSpPr>
        <p:spPr>
          <a:xfrm>
            <a:off x="866039" y="1630553"/>
            <a:ext cx="792961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lnSpc>
                <a:spcPct val="130000"/>
              </a:lnSpc>
            </a:pPr>
            <a:r>
              <a:rPr lang="en-US" altLang="ko-KR" sz="2000" b="1" dirty="0"/>
              <a:t>Summery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Optimal sampling-based motion planning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Faster convergence to an optimal solution than RRT*, PRM* (“Lazily” collision checking)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Suboptimal connections become rare as the number of samples goes to infinity (A.O.)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Formulate the “first” theoretic convergence rate bound for optimal sampling-based motion planning algorithm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endParaRPr lang="en-US" altLang="ko-KR" sz="2000" dirty="0"/>
          </a:p>
          <a:p>
            <a:pPr marL="109728">
              <a:lnSpc>
                <a:spcPct val="130000"/>
              </a:lnSpc>
            </a:pPr>
            <a:r>
              <a:rPr lang="en-US" altLang="ko-KR" sz="2000" b="1" dirty="0"/>
              <a:t>Expectation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>
                <a:solidFill>
                  <a:srgbClr val="0070C0"/>
                </a:solidFill>
              </a:rPr>
              <a:t>Pros:</a:t>
            </a:r>
            <a:r>
              <a:rPr lang="en-US" altLang="ko-KR" sz="2000" dirty="0"/>
              <a:t> Fast Optimal motion planner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>
                <a:solidFill>
                  <a:srgbClr val="FF0000"/>
                </a:solidFill>
              </a:rPr>
              <a:t>Cons:</a:t>
            </a:r>
            <a:r>
              <a:rPr lang="en-US" altLang="ko-KR" sz="2000" dirty="0"/>
              <a:t> No implementation in Real-world robot yet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endParaRPr lang="en-US" altLang="ko-KR" sz="2000" dirty="0"/>
          </a:p>
          <a:p>
            <a:pPr algn="ctr"/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937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D1CBD6-C410-4254-972C-04DAC502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60433"/>
            <a:ext cx="8458200" cy="1470025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4. Recap</a:t>
            </a:r>
            <a:endParaRPr lang="ko-KR" altLang="en-US" sz="4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BAA97C8-E04C-453C-869B-CDC91192613F}"/>
              </a:ext>
            </a:extLst>
          </p:cNvPr>
          <p:cNvSpPr/>
          <p:nvPr/>
        </p:nvSpPr>
        <p:spPr>
          <a:xfrm>
            <a:off x="342900" y="3835854"/>
            <a:ext cx="8458200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ECE065-F6CE-44CA-8D8A-A2207644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81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4. Recap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536A14C-36CC-4A02-9CBC-98E8AFE89AB8}"/>
              </a:ext>
            </a:extLst>
          </p:cNvPr>
          <p:cNvSpPr/>
          <p:nvPr/>
        </p:nvSpPr>
        <p:spPr>
          <a:xfrm>
            <a:off x="0" y="6611779"/>
            <a:ext cx="87956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Lukas Janson, Fast Marching Tree: A fast marching sampling-based method for optimal motion planning in many dimensions (IJRR 2015)</a:t>
            </a:r>
            <a:endParaRPr lang="en-US" altLang="ko-KR" sz="1000" b="0" dirty="0">
              <a:effectLst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E9F547C8-1586-4B5E-AEAA-2E4BBBA1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B9B6BB3-4D55-45EB-8F09-DAFC09A8AC7B}"/>
              </a:ext>
            </a:extLst>
          </p:cNvPr>
          <p:cNvSpPr/>
          <p:nvPr/>
        </p:nvSpPr>
        <p:spPr>
          <a:xfrm>
            <a:off x="0" y="6438154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1E321DF-20C0-4062-BFED-F96B314FE755}"/>
              </a:ext>
            </a:extLst>
          </p:cNvPr>
          <p:cNvSpPr/>
          <p:nvPr/>
        </p:nvSpPr>
        <p:spPr>
          <a:xfrm>
            <a:off x="457201" y="1487648"/>
            <a:ext cx="6075680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lnSpc>
                <a:spcPct val="130000"/>
              </a:lnSpc>
            </a:pPr>
            <a:r>
              <a:rPr lang="en-US" altLang="ko-KR" b="1" dirty="0"/>
              <a:t>RRT Exploration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dirty="0"/>
              <a:t>Combine RRT property with Exploration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dirty="0"/>
              <a:t>RRT based Local + Global Frontier point detector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dirty="0"/>
              <a:t>Task allocator for the target position of exploration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dirty="0"/>
              <a:t>ROS based implementation</a:t>
            </a:r>
          </a:p>
          <a:p>
            <a:pPr marL="109728">
              <a:lnSpc>
                <a:spcPct val="130000"/>
              </a:lnSpc>
            </a:pPr>
            <a:endParaRPr lang="en-US" altLang="ko-KR" dirty="0"/>
          </a:p>
          <a:p>
            <a:pPr marL="109728">
              <a:lnSpc>
                <a:spcPct val="130000"/>
              </a:lnSpc>
            </a:pPr>
            <a:r>
              <a:rPr lang="en-US" altLang="ko-KR" b="1" dirty="0"/>
              <a:t>Fast Marching Tree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dirty="0"/>
              <a:t>Optimal sampling-based motion planning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dirty="0"/>
              <a:t>Faster convergence to an optimal solution than RRT*, PRM*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dirty="0"/>
              <a:t>Formulate the “first” theoretic convergence rate bound for optimal sampling-based motion planning algorithm</a:t>
            </a:r>
          </a:p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4B872F5-3298-46C1-B2CF-799A3D7B7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02" t="35003" r="19408" b="17252"/>
          <a:stretch/>
        </p:blipFill>
        <p:spPr>
          <a:xfrm>
            <a:off x="6574067" y="1522914"/>
            <a:ext cx="2221590" cy="218301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584F4C5-901B-44F8-9500-F968FD4C48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82" t="39717" r="22339" b="25567"/>
          <a:stretch/>
        </p:blipFill>
        <p:spPr>
          <a:xfrm>
            <a:off x="6532881" y="4008290"/>
            <a:ext cx="2262776" cy="24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67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D1CBD6-C410-4254-972C-04DAC502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60433"/>
            <a:ext cx="8458200" cy="1470025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Q &amp; A</a:t>
            </a:r>
            <a:endParaRPr lang="ko-KR" altLang="en-US" sz="4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BAA97C8-E04C-453C-869B-CDC91192613F}"/>
              </a:ext>
            </a:extLst>
          </p:cNvPr>
          <p:cNvSpPr/>
          <p:nvPr/>
        </p:nvSpPr>
        <p:spPr>
          <a:xfrm>
            <a:off x="342900" y="3835854"/>
            <a:ext cx="8458200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5B5A460-C855-4B78-B925-1F22EACF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80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D1CBD6-C410-4254-972C-04DAC502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60433"/>
            <a:ext cx="8458200" cy="1470025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1. Motivation</a:t>
            </a:r>
            <a:endParaRPr lang="ko-KR" altLang="en-US" sz="4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BAA97C8-E04C-453C-869B-CDC91192613F}"/>
              </a:ext>
            </a:extLst>
          </p:cNvPr>
          <p:cNvSpPr/>
          <p:nvPr/>
        </p:nvSpPr>
        <p:spPr>
          <a:xfrm>
            <a:off x="342900" y="3835854"/>
            <a:ext cx="8458200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ECE065-F6CE-44CA-8D8A-A2207644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01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Motivation - Sampling-based Planning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A544B05D-3D0D-41DB-B3A7-6627EE7490EA}"/>
              </a:ext>
            </a:extLst>
          </p:cNvPr>
          <p:cNvSpPr txBox="1">
            <a:spLocks/>
          </p:cNvSpPr>
          <p:nvPr/>
        </p:nvSpPr>
        <p:spPr>
          <a:xfrm>
            <a:off x="457200" y="1548227"/>
            <a:ext cx="8564880" cy="432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Arial" panose="020B0604020202020204" pitchFamily="34" charset="0"/>
              <a:buAutoNum type="arabicPeriod"/>
            </a:pPr>
            <a:r>
              <a:rPr lang="en-US" altLang="ko-KR" sz="2800" b="1" dirty="0"/>
              <a:t>Implementation</a:t>
            </a:r>
            <a:r>
              <a:rPr lang="en-US" altLang="ko-KR" sz="2800" dirty="0"/>
              <a:t>: [Autonomous Robotic </a:t>
            </a:r>
            <a:r>
              <a:rPr lang="en-US" altLang="ko-KR" sz="2800" dirty="0">
                <a:solidFill>
                  <a:schemeClr val="accent1"/>
                </a:solidFill>
              </a:rPr>
              <a:t>Exploration</a:t>
            </a:r>
            <a:r>
              <a:rPr lang="en-US" altLang="ko-KR" sz="2800" dirty="0"/>
              <a:t> Based on Multiple </a:t>
            </a:r>
            <a:r>
              <a:rPr lang="en-US" altLang="ko-KR" sz="2800" dirty="0">
                <a:solidFill>
                  <a:schemeClr val="accent1"/>
                </a:solidFill>
              </a:rPr>
              <a:t>Rapidly-exploring</a:t>
            </a:r>
            <a:r>
              <a:rPr lang="en-US" altLang="ko-KR" sz="2800" b="1" dirty="0">
                <a:solidFill>
                  <a:schemeClr val="accent1"/>
                </a:solidFill>
              </a:rPr>
              <a:t> </a:t>
            </a:r>
            <a:r>
              <a:rPr lang="en-US" altLang="ko-KR" sz="2800" dirty="0">
                <a:solidFill>
                  <a:schemeClr val="accent1"/>
                </a:solidFill>
              </a:rPr>
              <a:t>Randomized</a:t>
            </a:r>
            <a:r>
              <a:rPr lang="en-US" altLang="ko-KR" sz="2800" b="1" dirty="0">
                <a:solidFill>
                  <a:schemeClr val="accent1"/>
                </a:solidFill>
              </a:rPr>
              <a:t> </a:t>
            </a:r>
            <a:r>
              <a:rPr lang="en-US" altLang="ko-KR" sz="2800" dirty="0">
                <a:solidFill>
                  <a:schemeClr val="accent1"/>
                </a:solidFill>
              </a:rPr>
              <a:t>Trees</a:t>
            </a:r>
            <a:r>
              <a:rPr lang="en-US" altLang="ko-KR" sz="2800" dirty="0"/>
              <a:t>]</a:t>
            </a:r>
          </a:p>
          <a:p>
            <a:pPr marL="624078" indent="-514350">
              <a:buFont typeface="Arial" panose="020B0604020202020204" pitchFamily="34" charset="0"/>
              <a:buAutoNum type="arabicPeriod"/>
            </a:pPr>
            <a:endParaRPr lang="en-US" altLang="ko-KR" dirty="0"/>
          </a:p>
          <a:p>
            <a:pPr marL="624078" indent="-514350">
              <a:buFont typeface="Arial" panose="020B0604020202020204" pitchFamily="34" charset="0"/>
              <a:buAutoNum type="arabicPeriod"/>
            </a:pPr>
            <a:endParaRPr lang="en-US" altLang="ko-KR" dirty="0"/>
          </a:p>
          <a:p>
            <a:pPr marL="624078" indent="-514350">
              <a:buFont typeface="Arial" panose="020B0604020202020204" pitchFamily="34" charset="0"/>
              <a:buAutoNum type="arabicPeriod"/>
            </a:pPr>
            <a:endParaRPr lang="en-US" altLang="ko-KR" sz="1000" dirty="0"/>
          </a:p>
          <a:p>
            <a:pPr marL="624078" indent="-514350">
              <a:buFont typeface="Arial" panose="020B0604020202020204" pitchFamily="34" charset="0"/>
              <a:buAutoNum type="arabicPeriod"/>
            </a:pPr>
            <a:endParaRPr lang="en-US" altLang="ko-KR" sz="1000" dirty="0"/>
          </a:p>
          <a:p>
            <a:pPr marL="624078" indent="-514350">
              <a:buFont typeface="Arial" panose="020B0604020202020204" pitchFamily="34" charset="0"/>
              <a:buAutoNum type="arabicPeriod"/>
            </a:pPr>
            <a:r>
              <a:rPr lang="en-US" altLang="ko-KR" sz="2800" b="1" dirty="0"/>
              <a:t>Variation</a:t>
            </a:r>
            <a:r>
              <a:rPr lang="en-US" altLang="ko-KR" sz="2800" dirty="0"/>
              <a:t>: [Fast Marching Tree: A fast marching </a:t>
            </a:r>
            <a:r>
              <a:rPr lang="en-US" altLang="ko-KR" sz="2800" dirty="0">
                <a:solidFill>
                  <a:schemeClr val="accent1"/>
                </a:solidFill>
              </a:rPr>
              <a:t>sampling-based</a:t>
            </a:r>
            <a:r>
              <a:rPr lang="en-US" altLang="ko-KR" sz="2800" b="1" dirty="0">
                <a:solidFill>
                  <a:schemeClr val="accent1"/>
                </a:solidFill>
              </a:rPr>
              <a:t> </a:t>
            </a:r>
            <a:r>
              <a:rPr lang="en-US" altLang="ko-KR" sz="2800" dirty="0">
                <a:solidFill>
                  <a:schemeClr val="accent1"/>
                </a:solidFill>
              </a:rPr>
              <a:t>method</a:t>
            </a:r>
            <a:r>
              <a:rPr lang="en-US" altLang="ko-KR" sz="2800" dirty="0"/>
              <a:t> for </a:t>
            </a:r>
            <a:r>
              <a:rPr lang="en-US" altLang="ko-KR" sz="2800" dirty="0">
                <a:solidFill>
                  <a:schemeClr val="accent1"/>
                </a:solidFill>
              </a:rPr>
              <a:t>optimal</a:t>
            </a:r>
            <a:r>
              <a:rPr lang="en-US" altLang="ko-KR" sz="2800" b="1" dirty="0">
                <a:solidFill>
                  <a:schemeClr val="accent1"/>
                </a:solidFill>
              </a:rPr>
              <a:t> </a:t>
            </a:r>
            <a:r>
              <a:rPr lang="en-US" altLang="ko-KR" sz="2800" dirty="0">
                <a:solidFill>
                  <a:schemeClr val="accent1"/>
                </a:solidFill>
              </a:rPr>
              <a:t>motion</a:t>
            </a:r>
            <a:r>
              <a:rPr lang="en-US" altLang="ko-KR" sz="2800" b="1" dirty="0">
                <a:solidFill>
                  <a:schemeClr val="accent1"/>
                </a:solidFill>
              </a:rPr>
              <a:t> </a:t>
            </a:r>
            <a:r>
              <a:rPr lang="en-US" altLang="ko-KR" sz="2800" dirty="0">
                <a:solidFill>
                  <a:schemeClr val="accent1"/>
                </a:solidFill>
              </a:rPr>
              <a:t>planning</a:t>
            </a:r>
            <a:r>
              <a:rPr lang="en-US" altLang="ko-KR" sz="2800" b="1" dirty="0">
                <a:solidFill>
                  <a:schemeClr val="accent1"/>
                </a:solidFill>
              </a:rPr>
              <a:t> </a:t>
            </a:r>
            <a:r>
              <a:rPr lang="en-US" altLang="ko-KR" sz="2800" dirty="0"/>
              <a:t>in many dimensions]</a:t>
            </a:r>
            <a:endParaRPr lang="ko-KR" alt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BFC6D-1BC7-4021-96A7-04C79DC60243}"/>
              </a:ext>
            </a:extLst>
          </p:cNvPr>
          <p:cNvSpPr txBox="1"/>
          <p:nvPr/>
        </p:nvSpPr>
        <p:spPr>
          <a:xfrm>
            <a:off x="1102937" y="2862346"/>
            <a:ext cx="6268824" cy="84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RRT + Exploration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Implementation based on ROS framework</a:t>
            </a: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838E4-6EAC-4AE7-8AC5-B96A74587AEE}"/>
              </a:ext>
            </a:extLst>
          </p:cNvPr>
          <p:cNvSpPr txBox="1"/>
          <p:nvPr/>
        </p:nvSpPr>
        <p:spPr>
          <a:xfrm>
            <a:off x="1102936" y="5309773"/>
            <a:ext cx="7797223" cy="84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Optimal sampling-based motion planning algorithm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Faster convergence to an optimal solution than RRT*, PRM*</a:t>
            </a: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AFB07855-F911-40DE-A6B5-510F3EA1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30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D1CBD6-C410-4254-972C-04DAC502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60433"/>
            <a:ext cx="8458200" cy="1470025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2. Autonomous Robotic Exploration Based on Multiple Rapidly-exploring Randomized Trees</a:t>
            </a:r>
            <a:br>
              <a:rPr lang="en-US" altLang="ko-KR" sz="2800" dirty="0"/>
            </a:br>
            <a:r>
              <a:rPr lang="en-US" altLang="ko-KR" sz="2800" dirty="0"/>
              <a:t>[RRT Exploration]</a:t>
            </a:r>
            <a:endParaRPr lang="ko-KR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50FAA-5613-4CC4-9866-BD0D9B566296}"/>
              </a:ext>
            </a:extLst>
          </p:cNvPr>
          <p:cNvSpPr txBox="1"/>
          <p:nvPr/>
        </p:nvSpPr>
        <p:spPr>
          <a:xfrm>
            <a:off x="3242821" y="4166427"/>
            <a:ext cx="2460395" cy="16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Key features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Methodology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Implementation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Conclusion</a:t>
            </a:r>
            <a:endParaRPr lang="ko-KR" altLang="en-US" sz="2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0321887-9F01-403A-9F49-6127331F71F7}"/>
              </a:ext>
            </a:extLst>
          </p:cNvPr>
          <p:cNvSpPr/>
          <p:nvPr/>
        </p:nvSpPr>
        <p:spPr>
          <a:xfrm>
            <a:off x="342900" y="3835854"/>
            <a:ext cx="8458200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FE8F5AB-FCD2-4A68-98C7-818908AA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65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2. RRT Exploration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199" y="1184855"/>
            <a:ext cx="7762973" cy="49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Key features</a:t>
            </a:r>
            <a:endParaRPr lang="ko-KR" altLang="en-US" sz="2800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CC42B054-192A-4406-8886-EF4646DE8934}"/>
              </a:ext>
            </a:extLst>
          </p:cNvPr>
          <p:cNvSpPr txBox="1">
            <a:spLocks/>
          </p:cNvSpPr>
          <p:nvPr/>
        </p:nvSpPr>
        <p:spPr>
          <a:xfrm>
            <a:off x="584462" y="2048464"/>
            <a:ext cx="4885438" cy="3900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RRT + Exploration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Frontier points for exploration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RRT based Local + Global detector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Task allocator for exploration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2D lidar, Differential mobile robot</a:t>
            </a:r>
          </a:p>
          <a:p>
            <a:pPr marL="566928" indent="-457200">
              <a:lnSpc>
                <a:spcPct val="130000"/>
              </a:lnSpc>
              <a:buFontTx/>
              <a:buChar char="-"/>
            </a:pPr>
            <a:r>
              <a:rPr lang="en-US" altLang="ko-KR" sz="2000" dirty="0"/>
              <a:t>Implementation based on ROS framework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5A8FB12-7D23-4C6F-A345-5B69774E8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75" t="37174" r="15155" b="17612"/>
          <a:stretch/>
        </p:blipFill>
        <p:spPr>
          <a:xfrm>
            <a:off x="5533532" y="4149377"/>
            <a:ext cx="3026006" cy="234384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33CDEAD-DA25-41B6-A5E6-7D41B774D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02" t="35003" r="19408" b="17252"/>
          <a:stretch/>
        </p:blipFill>
        <p:spPr>
          <a:xfrm>
            <a:off x="5788054" y="1567037"/>
            <a:ext cx="2516960" cy="247326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655462-FF61-4891-B72A-017610669C13}"/>
              </a:ext>
            </a:extLst>
          </p:cNvPr>
          <p:cNvSpPr/>
          <p:nvPr/>
        </p:nvSpPr>
        <p:spPr>
          <a:xfrm>
            <a:off x="0" y="6611779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2DED0DBD-6471-4783-8F12-153A20A5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62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2. RRT Exploration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200" y="1194282"/>
            <a:ext cx="8356862" cy="71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Methodology – Overall algorithm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0738-B1B3-4D5B-9A0A-11FD33D90967}"/>
              </a:ext>
            </a:extLst>
          </p:cNvPr>
          <p:cNvSpPr txBox="1"/>
          <p:nvPr/>
        </p:nvSpPr>
        <p:spPr>
          <a:xfrm>
            <a:off x="646481" y="6235861"/>
            <a:ext cx="7851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- Overall schematic diagram of the exploration algorithm -</a:t>
            </a:r>
            <a:endParaRPr lang="ko-KR" altLang="en-US" sz="15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885FF3F-4563-42D6-9EFB-288942578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44" t="43775" r="7110" b="26051"/>
          <a:stretch/>
        </p:blipFill>
        <p:spPr>
          <a:xfrm>
            <a:off x="588325" y="1909136"/>
            <a:ext cx="7967350" cy="2632386"/>
          </a:xfrm>
          <a:prstGeom prst="rect">
            <a:avLst/>
          </a:prstGeom>
        </p:spPr>
      </p:pic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5D5592BE-4BCE-4C4C-BC5B-4808A5BB9ADD}"/>
              </a:ext>
            </a:extLst>
          </p:cNvPr>
          <p:cNvSpPr/>
          <p:nvPr/>
        </p:nvSpPr>
        <p:spPr>
          <a:xfrm>
            <a:off x="457201" y="4194298"/>
            <a:ext cx="2418080" cy="1265749"/>
          </a:xfrm>
          <a:prstGeom prst="wedgeRoundRectCallout">
            <a:avLst>
              <a:gd name="adj1" fmla="val -10629"/>
              <a:gd name="adj2" fmla="val -763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RRT-based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Frontier detector module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03C7E5F6-F9AD-47ED-B25A-00349B50E2D6}"/>
              </a:ext>
            </a:extLst>
          </p:cNvPr>
          <p:cNvSpPr/>
          <p:nvPr/>
        </p:nvSpPr>
        <p:spPr>
          <a:xfrm>
            <a:off x="3170875" y="4541522"/>
            <a:ext cx="1991360" cy="918525"/>
          </a:xfrm>
          <a:prstGeom prst="wedgeRoundRectCallout">
            <a:avLst>
              <a:gd name="adj1" fmla="val -19813"/>
              <a:gd name="adj2" fmla="val -1460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Filter module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65581C73-AFAC-49AD-B880-4646CE3068B1}"/>
              </a:ext>
            </a:extLst>
          </p:cNvPr>
          <p:cNvSpPr/>
          <p:nvPr/>
        </p:nvSpPr>
        <p:spPr>
          <a:xfrm>
            <a:off x="5954714" y="4541522"/>
            <a:ext cx="2152965" cy="918525"/>
          </a:xfrm>
          <a:prstGeom prst="wedgeRoundRectCallout">
            <a:avLst>
              <a:gd name="adj1" fmla="val 13860"/>
              <a:gd name="adj2" fmla="val -1460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Task allocator module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6235E8B-5671-4AA0-8CDF-1FAF311BD8FE}"/>
              </a:ext>
            </a:extLst>
          </p:cNvPr>
          <p:cNvSpPr/>
          <p:nvPr/>
        </p:nvSpPr>
        <p:spPr>
          <a:xfrm>
            <a:off x="1127760" y="1909136"/>
            <a:ext cx="2153920" cy="195119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9B0EAF8-92D1-4F56-B4AB-AC358C48420C}"/>
              </a:ext>
            </a:extLst>
          </p:cNvPr>
          <p:cNvSpPr/>
          <p:nvPr/>
        </p:nvSpPr>
        <p:spPr>
          <a:xfrm>
            <a:off x="3556000" y="2285529"/>
            <a:ext cx="1513840" cy="11785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2649C40-BD84-4C61-9871-9E57CE9104BC}"/>
              </a:ext>
            </a:extLst>
          </p:cNvPr>
          <p:cNvSpPr/>
          <p:nvPr/>
        </p:nvSpPr>
        <p:spPr>
          <a:xfrm>
            <a:off x="5197794" y="2285529"/>
            <a:ext cx="2066605" cy="11785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2470853-BB36-4BA0-998E-FDCC17228C4B}"/>
              </a:ext>
            </a:extLst>
          </p:cNvPr>
          <p:cNvSpPr/>
          <p:nvPr/>
        </p:nvSpPr>
        <p:spPr>
          <a:xfrm>
            <a:off x="457199" y="5494909"/>
            <a:ext cx="2418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i="1" dirty="0"/>
              <a:t>“Detecting frontier points”</a:t>
            </a:r>
            <a:endParaRPr lang="ko-KR" altLang="en-US" i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CC35C56-74E3-4879-92E2-06CD071EBAC5}"/>
              </a:ext>
            </a:extLst>
          </p:cNvPr>
          <p:cNvSpPr/>
          <p:nvPr/>
        </p:nvSpPr>
        <p:spPr>
          <a:xfrm>
            <a:off x="2875281" y="549490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i="1" dirty="0"/>
              <a:t>“Clustering the frontier points”</a:t>
            </a:r>
            <a:endParaRPr lang="ko-KR" altLang="en-US" i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D440B19-788C-4F7D-9ACA-8E6920B4130E}"/>
              </a:ext>
            </a:extLst>
          </p:cNvPr>
          <p:cNvSpPr/>
          <p:nvPr/>
        </p:nvSpPr>
        <p:spPr>
          <a:xfrm>
            <a:off x="5735796" y="549490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i="1" dirty="0"/>
              <a:t>“Assigning a target point”</a:t>
            </a:r>
            <a:endParaRPr lang="ko-KR" altLang="en-US" i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3836DF4-3FAF-44AD-AF85-054D8A2AFA1D}"/>
              </a:ext>
            </a:extLst>
          </p:cNvPr>
          <p:cNvSpPr/>
          <p:nvPr/>
        </p:nvSpPr>
        <p:spPr>
          <a:xfrm>
            <a:off x="0" y="6611779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8147678-0EC1-4666-9E8A-966A848D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17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2. RRT Exploration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200" y="1194282"/>
            <a:ext cx="8356862" cy="71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Methodology – Rapidly-exploring Random Tree</a:t>
            </a:r>
            <a:endParaRPr lang="ko-KR" alt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2587EE-4A7C-42AC-9136-DFEC6913A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43" y="3672840"/>
            <a:ext cx="3082018" cy="2301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54E959-6835-49EC-A86B-D6DAA1A6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4" y="1843783"/>
            <a:ext cx="3451051" cy="18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D0738-B1B3-4D5B-9A0A-11FD33D90967}"/>
              </a:ext>
            </a:extLst>
          </p:cNvPr>
          <p:cNvSpPr txBox="1"/>
          <p:nvPr/>
        </p:nvSpPr>
        <p:spPr>
          <a:xfrm>
            <a:off x="378563" y="6187440"/>
            <a:ext cx="4035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- Visualization of RRT graphs -</a:t>
            </a:r>
            <a:endParaRPr lang="ko-KR" altLang="en-US" sz="1500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DDE2296-0F5D-4A05-86E5-87AEA42A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00" y="1914352"/>
            <a:ext cx="3807457" cy="15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1D62BF5F-1498-4F99-954C-29C437814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t="33159" r="29763" b="8236"/>
          <a:stretch/>
        </p:blipFill>
        <p:spPr bwMode="auto">
          <a:xfrm>
            <a:off x="4863663" y="3672840"/>
            <a:ext cx="263413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4F90FB-8D4B-44F2-8F7D-FCAEA8DD6E01}"/>
              </a:ext>
            </a:extLst>
          </p:cNvPr>
          <p:cNvSpPr txBox="1"/>
          <p:nvPr/>
        </p:nvSpPr>
        <p:spPr>
          <a:xfrm>
            <a:off x="4162932" y="6187440"/>
            <a:ext cx="4035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- Pseudo-code of RRT -</a:t>
            </a:r>
            <a:endParaRPr lang="ko-KR" altLang="en-US" sz="15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2F18306-E2C2-4C55-A3CD-BE62615E766C}"/>
              </a:ext>
            </a:extLst>
          </p:cNvPr>
          <p:cNvSpPr/>
          <p:nvPr/>
        </p:nvSpPr>
        <p:spPr>
          <a:xfrm>
            <a:off x="0" y="6611779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A592A939-74E5-47CD-9FB2-895C036A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97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1F90DA8-91A5-4961-AB1F-308E2F410732}"/>
              </a:ext>
            </a:extLst>
          </p:cNvPr>
          <p:cNvSpPr/>
          <p:nvPr/>
        </p:nvSpPr>
        <p:spPr>
          <a:xfrm>
            <a:off x="457200" y="1719972"/>
            <a:ext cx="3464560" cy="13280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4F0764F-50E6-4B96-82F6-84F3F955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283464"/>
            <a:ext cx="8229600" cy="1066800"/>
          </a:xfrm>
        </p:spPr>
        <p:txBody>
          <a:bodyPr/>
          <a:lstStyle/>
          <a:p>
            <a:r>
              <a:rPr lang="en-US" altLang="ko-KR" dirty="0"/>
              <a:t>2. RRT Exploration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F68682-32EA-4DA1-934C-DF39624AC3B7}"/>
              </a:ext>
            </a:extLst>
          </p:cNvPr>
          <p:cNvSpPr/>
          <p:nvPr/>
        </p:nvSpPr>
        <p:spPr>
          <a:xfrm>
            <a:off x="457200" y="1087501"/>
            <a:ext cx="8338457" cy="9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75F3133-83C1-4DB4-A7F9-26F4998AA9AE}"/>
              </a:ext>
            </a:extLst>
          </p:cNvPr>
          <p:cNvSpPr txBox="1">
            <a:spLocks/>
          </p:cNvSpPr>
          <p:nvPr/>
        </p:nvSpPr>
        <p:spPr>
          <a:xfrm>
            <a:off x="457200" y="1194282"/>
            <a:ext cx="8356862" cy="71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ko-KR" sz="2800" dirty="0"/>
              <a:t>Methodology – Frontier Detector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0738-B1B3-4D5B-9A0A-11FD33D90967}"/>
              </a:ext>
            </a:extLst>
          </p:cNvPr>
          <p:cNvSpPr txBox="1"/>
          <p:nvPr/>
        </p:nvSpPr>
        <p:spPr>
          <a:xfrm>
            <a:off x="37708" y="6251931"/>
            <a:ext cx="4340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- RRT for detecting frontier points -</a:t>
            </a:r>
            <a:endParaRPr lang="ko-KR" altLang="en-US" sz="15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4A1F1A1-5123-48D5-ACD0-4723F3983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44" t="43775" r="7110" b="26051"/>
          <a:stretch/>
        </p:blipFill>
        <p:spPr>
          <a:xfrm>
            <a:off x="588325" y="1871428"/>
            <a:ext cx="3228846" cy="1066800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3B8D7869-2A06-4F62-BDCD-898910371F55}"/>
              </a:ext>
            </a:extLst>
          </p:cNvPr>
          <p:cNvSpPr/>
          <p:nvPr/>
        </p:nvSpPr>
        <p:spPr>
          <a:xfrm>
            <a:off x="841343" y="1871429"/>
            <a:ext cx="835057" cy="7907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94A4DA1-DC58-4688-9D2F-348FE894E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02" t="35003" r="19408" b="17252"/>
          <a:stretch/>
        </p:blipFill>
        <p:spPr>
          <a:xfrm>
            <a:off x="588325" y="3116852"/>
            <a:ext cx="3228846" cy="317278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2FFA7A6-D4E9-46EA-8BD5-09FFD672EE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8" t="33719" r="51333" b="29647"/>
          <a:stretch/>
        </p:blipFill>
        <p:spPr>
          <a:xfrm>
            <a:off x="4070189" y="1678611"/>
            <a:ext cx="4743873" cy="3474871"/>
          </a:xfrm>
          <a:prstGeom prst="rect">
            <a:avLst/>
          </a:prstGeom>
        </p:spPr>
      </p:pic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D38E8CFB-5F02-4259-9304-6C9CBE281D1A}"/>
              </a:ext>
            </a:extLst>
          </p:cNvPr>
          <p:cNvSpPr txBox="1">
            <a:spLocks/>
          </p:cNvSpPr>
          <p:nvPr/>
        </p:nvSpPr>
        <p:spPr>
          <a:xfrm>
            <a:off x="4485641" y="5367727"/>
            <a:ext cx="4711146" cy="1330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2000" dirty="0"/>
              <a:t>The </a:t>
            </a:r>
            <a:r>
              <a:rPr lang="en-US" altLang="ko-KR" sz="2000" dirty="0">
                <a:solidFill>
                  <a:schemeClr val="accent1"/>
                </a:solidFill>
              </a:rPr>
              <a:t>Global Frontier Detector</a:t>
            </a:r>
            <a:r>
              <a:rPr lang="en-US" altLang="ko-KR" sz="2000" dirty="0"/>
              <a:t> is identical to the Local Detector except line 8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altLang="ko-KR" sz="2000" dirty="0"/>
              <a:t>(No reset. Keep growing tree)</a:t>
            </a:r>
            <a:endParaRPr lang="ko-KR" altLang="en-US" sz="2000" dirty="0"/>
          </a:p>
        </p:txBody>
      </p:sp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B062A62B-AD3F-4DDE-893B-9E7C782235EE}"/>
              </a:ext>
            </a:extLst>
          </p:cNvPr>
          <p:cNvSpPr txBox="1">
            <a:spLocks/>
          </p:cNvSpPr>
          <p:nvPr/>
        </p:nvSpPr>
        <p:spPr>
          <a:xfrm>
            <a:off x="6746240" y="3568880"/>
            <a:ext cx="3190240" cy="325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1400" b="1" dirty="0">
                <a:solidFill>
                  <a:schemeClr val="accent1"/>
                </a:solidFill>
              </a:rPr>
              <a:t>→ x is a Frontier point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CB03D227-141B-4147-AF17-981DAE5ED642}"/>
              </a:ext>
            </a:extLst>
          </p:cNvPr>
          <p:cNvSpPr txBox="1">
            <a:spLocks/>
          </p:cNvSpPr>
          <p:nvPr/>
        </p:nvSpPr>
        <p:spPr>
          <a:xfrm>
            <a:off x="6746240" y="4459822"/>
            <a:ext cx="3190240" cy="325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1400" b="1" dirty="0">
                <a:solidFill>
                  <a:schemeClr val="accent1"/>
                </a:solidFill>
              </a:rPr>
              <a:t>→ keep growing tree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63F5CBD6-6494-4E2A-B310-A0C3BE75085D}"/>
              </a:ext>
            </a:extLst>
          </p:cNvPr>
          <p:cNvSpPr txBox="1">
            <a:spLocks/>
          </p:cNvSpPr>
          <p:nvPr/>
        </p:nvSpPr>
        <p:spPr>
          <a:xfrm>
            <a:off x="5432020" y="5115774"/>
            <a:ext cx="3382042" cy="294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lnSpc>
                <a:spcPct val="130000"/>
              </a:lnSpc>
              <a:buNone/>
            </a:pPr>
            <a:r>
              <a:rPr lang="en-US" altLang="ko-KR" sz="1000" dirty="0" err="1"/>
              <a:t>GridCheck</a:t>
            </a:r>
            <a:r>
              <a:rPr lang="en-US" altLang="ko-KR" sz="1000" dirty="0"/>
              <a:t> == -1 : unknown area / 1 : known area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60039E3-E142-434F-B1A9-403A0F78458F}"/>
              </a:ext>
            </a:extLst>
          </p:cNvPr>
          <p:cNvSpPr/>
          <p:nvPr/>
        </p:nvSpPr>
        <p:spPr>
          <a:xfrm>
            <a:off x="4155440" y="3865719"/>
            <a:ext cx="4658622" cy="223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3C12E4A-6E44-47DF-8D0A-022705243079}"/>
              </a:ext>
            </a:extLst>
          </p:cNvPr>
          <p:cNvSpPr/>
          <p:nvPr/>
        </p:nvSpPr>
        <p:spPr>
          <a:xfrm>
            <a:off x="0" y="6611779"/>
            <a:ext cx="7211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  <a:latin typeface="Arial" panose="020B0604020202020204" pitchFamily="34" charset="0"/>
              </a:rPr>
              <a:t>Reference: Hassan Umari, Autonomous robotic exploration based on multiple rapidly-exploring randomized trees (IROS 2017)</a:t>
            </a:r>
            <a:endParaRPr lang="en-US" altLang="ko-KR" sz="1000" b="0" dirty="0">
              <a:effectLst/>
            </a:endParaRPr>
          </a:p>
        </p:txBody>
      </p:sp>
      <p:sp>
        <p:nvSpPr>
          <p:cNvPr id="29" name="슬라이드 번호 개체 틀 28">
            <a:extLst>
              <a:ext uri="{FF2B5EF4-FFF2-40B4-BE49-F238E27FC236}">
                <a16:creationId xmlns:a16="http://schemas.microsoft.com/office/drawing/2014/main" id="{25DCAA7D-5440-47B1-9BC1-4DF76419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7CD2-F873-4D32-A964-4408FFC1AF67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id="{53CE9311-D575-4CC1-9DB5-958F4CE6F2E5}"/>
              </a:ext>
            </a:extLst>
          </p:cNvPr>
          <p:cNvSpPr txBox="1">
            <a:spLocks/>
          </p:cNvSpPr>
          <p:nvPr/>
        </p:nvSpPr>
        <p:spPr>
          <a:xfrm>
            <a:off x="6132040" y="2086689"/>
            <a:ext cx="2967697" cy="483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buNone/>
            </a:pPr>
            <a:r>
              <a:rPr lang="en-US" altLang="ko-KR" sz="1000" b="1" dirty="0"/>
              <a:t>“Frontier points: Candidates of target point for exploration”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4963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1441</Words>
  <Application>Microsoft Office PowerPoint</Application>
  <PresentationFormat>화면 슬라이드 쇼(4:3)</PresentationFormat>
  <Paragraphs>220</Paragraphs>
  <Slides>26</Slides>
  <Notes>5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0" baseType="lpstr">
      <vt:lpstr>맑은 고딕</vt:lpstr>
      <vt:lpstr>Arial</vt:lpstr>
      <vt:lpstr>Cambria Math</vt:lpstr>
      <vt:lpstr>Office 테마</vt:lpstr>
      <vt:lpstr>Sampling based Motion Planning Implementation &amp; Variation</vt:lpstr>
      <vt:lpstr>Contents</vt:lpstr>
      <vt:lpstr>1. Motivation</vt:lpstr>
      <vt:lpstr>Motivation - Sampling-based Planning</vt:lpstr>
      <vt:lpstr>2. Autonomous Robotic Exploration Based on Multiple Rapidly-exploring Randomized Trees [RRT Exploration]</vt:lpstr>
      <vt:lpstr>2. RRT Exploration</vt:lpstr>
      <vt:lpstr>2. RRT Exploration</vt:lpstr>
      <vt:lpstr>2. RRT Exploration</vt:lpstr>
      <vt:lpstr>2. RRT Exploration</vt:lpstr>
      <vt:lpstr>2. RRT Exploration</vt:lpstr>
      <vt:lpstr>2. RRT Exploration</vt:lpstr>
      <vt:lpstr>2. RRT Exploration</vt:lpstr>
      <vt:lpstr>2. RRT Exploration</vt:lpstr>
      <vt:lpstr>2. RRT Exploration</vt:lpstr>
      <vt:lpstr>3. Fast Marching Tree: A fast marching sampling-based method for optimal motion planning in many dimensions [Fast Marching Tree]</vt:lpstr>
      <vt:lpstr>3. Fast Marching Tree</vt:lpstr>
      <vt:lpstr>PowerPoint 프레젠테이션</vt:lpstr>
      <vt:lpstr>3. Fast Marching Tree</vt:lpstr>
      <vt:lpstr>3. Fast Marching Tree</vt:lpstr>
      <vt:lpstr>3. Fast Marching Tree</vt:lpstr>
      <vt:lpstr>3. Fast Marching Tree</vt:lpstr>
      <vt:lpstr>3. Fast Marching Tree</vt:lpstr>
      <vt:lpstr>3. Fast Marching Tree</vt:lpstr>
      <vt:lpstr>4. Recap</vt:lpstr>
      <vt:lpstr>4. Recap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Seong Hyunki</dc:creator>
  <cp:lastModifiedBy>Seong Hyunki</cp:lastModifiedBy>
  <cp:revision>99</cp:revision>
  <dcterms:created xsi:type="dcterms:W3CDTF">2019-11-10T10:56:30Z</dcterms:created>
  <dcterms:modified xsi:type="dcterms:W3CDTF">2019-11-12T04:42:20Z</dcterms:modified>
</cp:coreProperties>
</file>